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ooper Hewitt Bold" charset="1" panose="00000000000000000000"/>
      <p:regular r:id="rId28"/>
    </p:embeddedFont>
    <p:embeddedFont>
      <p:font typeface="Cooper Hewitt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computingvictor/transactions-fraud-datasets/data" TargetMode="External" Type="http://schemas.openxmlformats.org/officeDocument/2006/relationships/hyperlink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https://github.com/rahmamo1/financial-transactions-analysis.git" TargetMode="External" Type="http://schemas.openxmlformats.org/officeDocument/2006/relationships/hyperlink"/><Relationship Id="rId5" Target="https://app.powerbi.com/groups/me/reports/584cf774-a543-43a0-91bc-bccbbd96988f/1e4cafc2fca13d713286?bookmarkGuid=1dc88edc-9c99-4366-8af1-5f134fa706b9&amp;bookmarkUsage=1&amp;ctid=aadc0e0a-65ee-471a-99a1-9f86faecbaed&amp;portalSessionId=7d88449e-720c-4b88-8da2-886b3e4ffebd&amp;fromEntryPoint=export" TargetMode="External" Type="http://schemas.openxmlformats.org/officeDocument/2006/relationships/hyperlink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0334" y="6359156"/>
            <a:ext cx="18868667" cy="4242251"/>
          </a:xfrm>
          <a:custGeom>
            <a:avLst/>
            <a:gdLst/>
            <a:ahLst/>
            <a:cxnLst/>
            <a:rect r="r" b="b" t="t" l="l"/>
            <a:pathLst>
              <a:path h="4242251" w="18868667">
                <a:moveTo>
                  <a:pt x="0" y="0"/>
                </a:moveTo>
                <a:lnTo>
                  <a:pt x="18868668" y="0"/>
                </a:lnTo>
                <a:lnTo>
                  <a:pt x="18868668" y="4242251"/>
                </a:lnTo>
                <a:lnTo>
                  <a:pt x="0" y="424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361143" y="783933"/>
            <a:ext cx="6227716" cy="8719134"/>
            <a:chOff x="0" y="0"/>
            <a:chExt cx="812800" cy="1137963"/>
          </a:xfrm>
        </p:grpSpPr>
        <p:sp>
          <p:nvSpPr>
            <p:cNvPr name="Freeform 4" id="4"/>
            <p:cNvSpPr/>
            <p:nvPr/>
          </p:nvSpPr>
          <p:spPr>
            <a:xfrm flipH="false" flipV="false" rot="132000">
              <a:off x="-19719" y="-13358"/>
              <a:ext cx="852238" cy="1164679"/>
            </a:xfrm>
            <a:custGeom>
              <a:avLst/>
              <a:gdLst/>
              <a:ahLst/>
              <a:cxnLst/>
              <a:rect r="r" b="b" t="t" l="l"/>
              <a:pathLst>
                <a:path h="1164679" w="852238">
                  <a:moveTo>
                    <a:pt x="62772" y="26897"/>
                  </a:moveTo>
                  <a:lnTo>
                    <a:pt x="745782" y="658"/>
                  </a:lnTo>
                  <a:cubicBezTo>
                    <a:pt x="762914" y="0"/>
                    <a:pt x="779605" y="6174"/>
                    <a:pt x="792185" y="17823"/>
                  </a:cubicBezTo>
                  <a:cubicBezTo>
                    <a:pt x="804764" y="29472"/>
                    <a:pt x="812201" y="45640"/>
                    <a:pt x="812859" y="62772"/>
                  </a:cubicBezTo>
                  <a:lnTo>
                    <a:pt x="851580" y="1070705"/>
                  </a:lnTo>
                  <a:cubicBezTo>
                    <a:pt x="852238" y="1087837"/>
                    <a:pt x="846064" y="1104529"/>
                    <a:pt x="834415" y="1117108"/>
                  </a:cubicBezTo>
                  <a:cubicBezTo>
                    <a:pt x="822766" y="1129688"/>
                    <a:pt x="806598" y="1137124"/>
                    <a:pt x="789466" y="1137783"/>
                  </a:cubicBezTo>
                  <a:lnTo>
                    <a:pt x="106456" y="1164021"/>
                  </a:lnTo>
                  <a:cubicBezTo>
                    <a:pt x="89324" y="1164679"/>
                    <a:pt x="72633" y="1158505"/>
                    <a:pt x="60053" y="1146856"/>
                  </a:cubicBezTo>
                  <a:cubicBezTo>
                    <a:pt x="47474" y="1135208"/>
                    <a:pt x="40037" y="1119039"/>
                    <a:pt x="39379" y="1101907"/>
                  </a:cubicBezTo>
                  <a:lnTo>
                    <a:pt x="658" y="93974"/>
                  </a:lnTo>
                  <a:cubicBezTo>
                    <a:pt x="0" y="76842"/>
                    <a:pt x="6174" y="60150"/>
                    <a:pt x="17823" y="47571"/>
                  </a:cubicBezTo>
                  <a:cubicBezTo>
                    <a:pt x="29472" y="34992"/>
                    <a:pt x="45640" y="27555"/>
                    <a:pt x="62772" y="26897"/>
                  </a:cubicBezTo>
                  <a:close/>
                </a:path>
              </a:pathLst>
            </a:custGeom>
            <a:blipFill>
              <a:blip r:embed="rId4"/>
              <a:stretch>
                <a:fillRect l="-24748" t="-3720" r="-92393" b="-90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7114" y="1028700"/>
            <a:ext cx="8115300" cy="4622928"/>
            <a:chOff x="0" y="0"/>
            <a:chExt cx="10820400" cy="61639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10820400" cy="51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50"/>
                </a:lnSpc>
              </a:pPr>
              <a:r>
                <a:rPr lang="en-US" b="true" sz="8591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Fina</a:t>
              </a:r>
              <a:r>
                <a:rPr lang="en-US" b="true" sz="8591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ncial Transactions</a:t>
              </a:r>
            </a:p>
            <a:p>
              <a:pPr algn="l" marL="0" indent="0" lvl="0">
                <a:lnSpc>
                  <a:spcPts val="9450"/>
                </a:lnSpc>
              </a:pPr>
              <a:r>
                <a:rPr lang="en-US" b="true" sz="8591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Analysis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478105"/>
              <a:ext cx="10820400" cy="685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</a:pPr>
              <a:r>
                <a:rPr lang="en-US" sz="2999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Eng. Rahma Mohamed Abdelfattah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Metr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75113"/>
            <a:ext cx="10114661" cy="59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99003" indent="-399502" lvl="1">
              <a:lnSpc>
                <a:spcPts val="6735"/>
              </a:lnSpc>
              <a:buFont typeface="Arial"/>
              <a:buChar char="•"/>
            </a:pP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To</a:t>
            </a: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tal Transactions: </a:t>
            </a:r>
            <a:r>
              <a:rPr lang="en-US" b="true" sz="3700" spc="42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13M</a:t>
            </a:r>
          </a:p>
          <a:p>
            <a:pPr algn="just" marL="799003" indent="-399502" lvl="1">
              <a:lnSpc>
                <a:spcPts val="6735"/>
              </a:lnSpc>
              <a:buFont typeface="Arial"/>
              <a:buChar char="•"/>
            </a:pP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Total Cus</a:t>
            </a: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tomers: </a:t>
            </a:r>
            <a:r>
              <a:rPr lang="en-US" b="true" sz="3700" spc="42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1,218</a:t>
            </a:r>
          </a:p>
          <a:p>
            <a:pPr algn="just" marL="799003" indent="-399502" lvl="1">
              <a:lnSpc>
                <a:spcPts val="6735"/>
              </a:lnSpc>
              <a:buFont typeface="Arial"/>
              <a:buChar char="•"/>
            </a:pP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Credit Amount: </a:t>
            </a:r>
            <a:r>
              <a:rPr lang="en-US" b="true" sz="3700" spc="42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638.79M</a:t>
            </a:r>
          </a:p>
          <a:p>
            <a:pPr algn="just" marL="799003" indent="-399502" lvl="1">
              <a:lnSpc>
                <a:spcPts val="6735"/>
              </a:lnSpc>
              <a:buFont typeface="Arial"/>
              <a:buChar char="•"/>
            </a:pP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Debit Amount: </a:t>
            </a:r>
            <a:r>
              <a:rPr lang="en-US" b="true" sz="3700" spc="42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67M</a:t>
            </a:r>
          </a:p>
          <a:p>
            <a:pPr algn="just" marL="799003" indent="-399502" lvl="1">
              <a:lnSpc>
                <a:spcPts val="6735"/>
              </a:lnSpc>
              <a:buFont typeface="Arial"/>
              <a:buChar char="•"/>
            </a:pP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Av</a:t>
            </a: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erage Transaction: </a:t>
            </a:r>
            <a:r>
              <a:rPr lang="en-US" b="true" sz="3700" spc="42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43.00</a:t>
            </a:r>
          </a:p>
          <a:p>
            <a:pPr algn="just" marL="799003" indent="-399502" lvl="1">
              <a:lnSpc>
                <a:spcPts val="6735"/>
              </a:lnSpc>
              <a:buFont typeface="Arial"/>
              <a:buChar char="•"/>
            </a:pPr>
            <a:r>
              <a:rPr lang="en-US" sz="3700" spc="42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Average Credit Score: </a:t>
            </a:r>
            <a:r>
              <a:rPr lang="en-US" b="true" sz="3700" spc="42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713.86</a:t>
            </a:r>
          </a:p>
          <a:p>
            <a:pPr algn="just">
              <a:lnSpc>
                <a:spcPts val="639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9036" y="1157645"/>
            <a:ext cx="9630264" cy="5209135"/>
          </a:xfrm>
          <a:custGeom>
            <a:avLst/>
            <a:gdLst/>
            <a:ahLst/>
            <a:cxnLst/>
            <a:rect r="r" b="b" t="t" l="l"/>
            <a:pathLst>
              <a:path h="5209135" w="9630264">
                <a:moveTo>
                  <a:pt x="0" y="0"/>
                </a:moveTo>
                <a:lnTo>
                  <a:pt x="9630264" y="0"/>
                </a:lnTo>
                <a:lnTo>
                  <a:pt x="9630264" y="5209135"/>
                </a:lnTo>
                <a:lnTo>
                  <a:pt x="0" y="5209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58" t="-41035" r="-54373" b="-282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Transaction Trend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49758" y="6460429"/>
            <a:ext cx="8588820" cy="104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  <a:spcBef>
                <a:spcPct val="0"/>
              </a:spcBef>
            </a:pPr>
            <a:r>
              <a:rPr lang="en-US" sz="315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Strong growth from 2010 to 2016, slight plateau afterward, then sharp decline post-2018.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573206"/>
            <a:ext cx="14988629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Insights</a:t>
            </a:r>
            <a:r>
              <a:rPr lang="en-US" sz="339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Potential changes in customer behavior or system changes after 2018.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42580"/>
            <a:ext cx="6864850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6"/>
              </a:lnSpc>
              <a:spcBef>
                <a:spcPct val="0"/>
              </a:spcBef>
            </a:pPr>
            <a:r>
              <a:rPr lang="en-US" sz="33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Average credit vs. debit amounts:</a:t>
            </a:r>
          </a:p>
          <a:p>
            <a:pPr algn="just">
              <a:lnSpc>
                <a:spcPts val="4046"/>
              </a:lnSpc>
              <a:spcBef>
                <a:spcPct val="0"/>
              </a:spcBef>
            </a:pPr>
          </a:p>
          <a:p>
            <a:pPr algn="just" marL="728050" indent="-364025" lvl="1">
              <a:lnSpc>
                <a:spcPts val="4046"/>
              </a:lnSpc>
              <a:buFont typeface="Arial"/>
              <a:buChar char="•"/>
            </a:pPr>
            <a:r>
              <a:rPr lang="en-US" b="true" sz="337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Credit Amount</a:t>
            </a:r>
            <a:r>
              <a:rPr lang="en-US" sz="33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638.79M</a:t>
            </a:r>
          </a:p>
          <a:p>
            <a:pPr algn="just" marL="728050" indent="-364025" lvl="1">
              <a:lnSpc>
                <a:spcPts val="4046"/>
              </a:lnSpc>
              <a:buFont typeface="Arial"/>
              <a:buChar char="•"/>
            </a:pPr>
            <a:r>
              <a:rPr lang="en-US" b="true" sz="337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Debit Amount:</a:t>
            </a:r>
            <a:r>
              <a:rPr lang="en-US" sz="33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67M</a:t>
            </a:r>
          </a:p>
          <a:p>
            <a:pPr algn="just">
              <a:lnSpc>
                <a:spcPts val="4046"/>
              </a:lnSpc>
              <a:spcBef>
                <a:spcPct val="0"/>
              </a:spcBef>
            </a:pPr>
          </a:p>
          <a:p>
            <a:pPr algn="just">
              <a:lnSpc>
                <a:spcPts val="4046"/>
              </a:lnSpc>
              <a:spcBef>
                <a:spcPct val="0"/>
              </a:spcBef>
            </a:pPr>
            <a:r>
              <a:rPr lang="en-US" sz="337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credit transactions dominate.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89917" y="1771650"/>
            <a:ext cx="9969383" cy="5579737"/>
          </a:xfrm>
          <a:custGeom>
            <a:avLst/>
            <a:gdLst/>
            <a:ahLst/>
            <a:cxnLst/>
            <a:rect r="r" b="b" t="t" l="l"/>
            <a:pathLst>
              <a:path h="5579737" w="9969383">
                <a:moveTo>
                  <a:pt x="0" y="0"/>
                </a:moveTo>
                <a:lnTo>
                  <a:pt x="9969383" y="0"/>
                </a:lnTo>
                <a:lnTo>
                  <a:pt x="9969383" y="5579737"/>
                </a:lnTo>
                <a:lnTo>
                  <a:pt x="0" y="5579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67" t="-40209" r="-57349" b="-2724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Transaction Method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54722"/>
            <a:ext cx="5696059" cy="153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154" indent="-302077" lvl="1">
              <a:lnSpc>
                <a:spcPts val="3889"/>
              </a:lnSpc>
              <a:buFont typeface="Arial"/>
              <a:buChar char="•"/>
            </a:pPr>
            <a:r>
              <a:rPr lang="en-US" b="true" sz="2798" spc="23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Swipe Transactions:</a:t>
            </a:r>
            <a:r>
              <a:rPr lang="en-US" sz="2798" spc="23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7.0M</a:t>
            </a:r>
          </a:p>
          <a:p>
            <a:pPr algn="l" marL="604154" indent="-302077" lvl="1">
              <a:lnSpc>
                <a:spcPts val="3889"/>
              </a:lnSpc>
              <a:buFont typeface="Arial"/>
              <a:buChar char="•"/>
            </a:pPr>
            <a:r>
              <a:rPr lang="en-US" b="true" sz="2798" spc="23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Chip Transactions:</a:t>
            </a:r>
            <a:r>
              <a:rPr lang="en-US" sz="2798" spc="23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4.8M</a:t>
            </a:r>
          </a:p>
          <a:p>
            <a:pPr algn="l" marL="604154" indent="-302077" lvl="1">
              <a:lnSpc>
                <a:spcPts val="3889"/>
              </a:lnSpc>
              <a:buFont typeface="Arial"/>
              <a:buChar char="•"/>
            </a:pPr>
            <a:r>
              <a:rPr lang="en-US" b="true" sz="2798" spc="232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Online Transactions:</a:t>
            </a:r>
            <a:r>
              <a:rPr lang="en-US" sz="2798" spc="23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1.6M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040340"/>
            <a:ext cx="13486575" cy="153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8"/>
              </a:lnSpc>
            </a:pPr>
            <a:r>
              <a:rPr lang="en-US" sz="338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Swipe still dominant; chip adoption growing.</a:t>
            </a:r>
          </a:p>
          <a:p>
            <a:pPr algn="l">
              <a:lnSpc>
                <a:spcPts val="3728"/>
              </a:lnSpc>
            </a:pPr>
          </a:p>
          <a:p>
            <a:pPr algn="l">
              <a:lnSpc>
                <a:spcPts val="3951"/>
              </a:lnSpc>
            </a:pPr>
            <a:r>
              <a:rPr lang="en-US" sz="3592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Suggests opportunities for promoting safer online/chip transactions.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71236" y="2102087"/>
            <a:ext cx="7525721" cy="3988606"/>
          </a:xfrm>
          <a:custGeom>
            <a:avLst/>
            <a:gdLst/>
            <a:ahLst/>
            <a:cxnLst/>
            <a:rect r="r" b="b" t="t" l="l"/>
            <a:pathLst>
              <a:path h="3988606" w="7525721">
                <a:moveTo>
                  <a:pt x="0" y="0"/>
                </a:moveTo>
                <a:lnTo>
                  <a:pt x="7525721" y="0"/>
                </a:lnTo>
                <a:lnTo>
                  <a:pt x="7525721" y="3988606"/>
                </a:lnTo>
                <a:lnTo>
                  <a:pt x="0" y="3988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07" t="-41274" r="-53656" b="-358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9009" y="2102087"/>
            <a:ext cx="4854376" cy="4242538"/>
          </a:xfrm>
          <a:custGeom>
            <a:avLst/>
            <a:gdLst/>
            <a:ahLst/>
            <a:cxnLst/>
            <a:rect r="r" b="b" t="t" l="l"/>
            <a:pathLst>
              <a:path h="4242538" w="4854376">
                <a:moveTo>
                  <a:pt x="0" y="0"/>
                </a:moveTo>
                <a:lnTo>
                  <a:pt x="4854376" y="0"/>
                </a:lnTo>
                <a:lnTo>
                  <a:pt x="4854376" y="4242538"/>
                </a:lnTo>
                <a:lnTo>
                  <a:pt x="0" y="4242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914" t="-34011" r="-82176" b="-2437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Card Brand &amp; Type U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2233" y="6690003"/>
            <a:ext cx="4425127" cy="220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  <a:spcBef>
                <a:spcPct val="0"/>
              </a:spcBef>
            </a:pPr>
            <a:r>
              <a:rPr lang="en-US" b="true" sz="281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Card Brand Share: </a:t>
            </a:r>
          </a:p>
          <a:p>
            <a:pPr algn="l" marL="606862" indent="-303431" lvl="1">
              <a:lnSpc>
                <a:spcPts val="3373"/>
              </a:lnSpc>
              <a:buFont typeface="Arial"/>
              <a:buChar char="•"/>
            </a:pPr>
            <a:r>
              <a:rPr lang="en-US" sz="281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Mastercard (53.78%)</a:t>
            </a:r>
          </a:p>
          <a:p>
            <a:pPr algn="l" marL="606862" indent="-303431" lvl="1">
              <a:lnSpc>
                <a:spcPts val="3373"/>
              </a:lnSpc>
              <a:buFont typeface="Arial"/>
              <a:buChar char="•"/>
            </a:pPr>
            <a:r>
              <a:rPr lang="en-US" sz="281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Visa (37.26%)</a:t>
            </a:r>
          </a:p>
          <a:p>
            <a:pPr algn="l" marL="606862" indent="-303431" lvl="1">
              <a:lnSpc>
                <a:spcPts val="3373"/>
              </a:lnSpc>
              <a:buFont typeface="Arial"/>
              <a:buChar char="•"/>
            </a:pPr>
            <a:r>
              <a:rPr lang="en-US" sz="281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Amex (6.43%)</a:t>
            </a:r>
          </a:p>
          <a:p>
            <a:pPr algn="l" marL="606862" indent="-303431" lvl="1">
              <a:lnSpc>
                <a:spcPts val="3373"/>
              </a:lnSpc>
              <a:buFont typeface="Arial"/>
              <a:buChar char="•"/>
            </a:pPr>
            <a:r>
              <a:rPr lang="en-US" sz="281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Discover (2.53%)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48510" y="6406705"/>
            <a:ext cx="5386990" cy="1867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  <a:spcBef>
                <a:spcPct val="0"/>
              </a:spcBef>
            </a:pPr>
            <a:r>
              <a:rPr lang="en-US" b="true" sz="2923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Card Type Usage:</a:t>
            </a:r>
          </a:p>
          <a:p>
            <a:pPr algn="l" marL="631087" indent="-315543" lvl="1">
              <a:lnSpc>
                <a:spcPts val="3507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Debit cards most used (8.3M)</a:t>
            </a:r>
          </a:p>
          <a:p>
            <a:pPr algn="l" marL="631087" indent="-315543" lvl="1">
              <a:lnSpc>
                <a:spcPts val="3507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Credit cards (4.1M)</a:t>
            </a:r>
          </a:p>
          <a:p>
            <a:pPr algn="l" marL="631087" indent="-315543" lvl="1">
              <a:lnSpc>
                <a:spcPts val="3507"/>
              </a:lnSpc>
              <a:buFont typeface="Arial"/>
              <a:buChar char="•"/>
            </a:pPr>
            <a:r>
              <a:rPr lang="en-US" sz="2923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Prepaid debit (0.9M)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40037" y="9272231"/>
            <a:ext cx="13407926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High debit usage indicates customers may prefer direct spending over credit.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5224" y="5659430"/>
            <a:ext cx="6048299" cy="4407245"/>
          </a:xfrm>
          <a:custGeom>
            <a:avLst/>
            <a:gdLst/>
            <a:ahLst/>
            <a:cxnLst/>
            <a:rect r="r" b="b" t="t" l="l"/>
            <a:pathLst>
              <a:path h="4407245" w="6048299">
                <a:moveTo>
                  <a:pt x="0" y="0"/>
                </a:moveTo>
                <a:lnTo>
                  <a:pt x="6048298" y="0"/>
                </a:lnTo>
                <a:lnTo>
                  <a:pt x="6048298" y="4407246"/>
                </a:lnTo>
                <a:lnTo>
                  <a:pt x="0" y="4407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198" t="-34250" r="-74422" b="-252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9489" y="1400175"/>
            <a:ext cx="6604995" cy="3924964"/>
          </a:xfrm>
          <a:custGeom>
            <a:avLst/>
            <a:gdLst/>
            <a:ahLst/>
            <a:cxnLst/>
            <a:rect r="r" b="b" t="t" l="l"/>
            <a:pathLst>
              <a:path h="3924964" w="6604995">
                <a:moveTo>
                  <a:pt x="0" y="0"/>
                </a:moveTo>
                <a:lnTo>
                  <a:pt x="6604994" y="0"/>
                </a:lnTo>
                <a:lnTo>
                  <a:pt x="6604994" y="3924964"/>
                </a:lnTo>
                <a:lnTo>
                  <a:pt x="0" y="39249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082" t="-34898" r="-55019" b="-2706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146522"/>
            <a:ext cx="7051858" cy="3242399"/>
          </a:xfrm>
          <a:custGeom>
            <a:avLst/>
            <a:gdLst/>
            <a:ahLst/>
            <a:cxnLst/>
            <a:rect r="r" b="b" t="t" l="l"/>
            <a:pathLst>
              <a:path h="3242399" w="7051858">
                <a:moveTo>
                  <a:pt x="0" y="0"/>
                </a:moveTo>
                <a:lnTo>
                  <a:pt x="7051858" y="0"/>
                </a:lnTo>
                <a:lnTo>
                  <a:pt x="7051858" y="3242400"/>
                </a:lnTo>
                <a:lnTo>
                  <a:pt x="0" y="3242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933" t="-47417" r="-52325" b="-486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Customer Demographic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17133"/>
            <a:ext cx="9031337" cy="309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830"/>
              </a:lnSpc>
              <a:buFont typeface="Arial"/>
              <a:buChar char="•"/>
            </a:pPr>
            <a:r>
              <a:rPr lang="en-US" b="true" sz="3000" spc="15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Average Age:</a:t>
            </a:r>
            <a:r>
              <a:rPr lang="en-US" sz="3000" spc="15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54</a:t>
            </a:r>
          </a:p>
          <a:p>
            <a:pPr algn="l" marL="647702" indent="-323851" lvl="1">
              <a:lnSpc>
                <a:spcPts val="4830"/>
              </a:lnSpc>
              <a:buFont typeface="Arial"/>
              <a:buChar char="•"/>
            </a:pPr>
            <a:r>
              <a:rPr lang="en-US" b="true" sz="3000" spc="15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Average Yearly Income</a:t>
            </a:r>
            <a:r>
              <a:rPr lang="en-US" sz="3000" spc="15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47K</a:t>
            </a:r>
          </a:p>
          <a:p>
            <a:pPr algn="l" marL="647702" indent="-323851" lvl="1">
              <a:lnSpc>
                <a:spcPts val="4830"/>
              </a:lnSpc>
              <a:buFont typeface="Arial"/>
              <a:buChar char="•"/>
            </a:pPr>
            <a:r>
              <a:rPr lang="en-US" b="true" sz="3000" spc="15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Gender Balance:</a:t>
            </a:r>
            <a:r>
              <a:rPr lang="en-US" sz="3000" spc="15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~51% male, ~49% female.</a:t>
            </a:r>
          </a:p>
          <a:p>
            <a:pPr algn="l" marL="647702" indent="-323851" lvl="1">
              <a:lnSpc>
                <a:spcPts val="483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Age distribution peaks at 36–55.</a:t>
            </a:r>
          </a:p>
          <a:p>
            <a:pPr algn="l" marL="647702" indent="-323851" lvl="1">
              <a:lnSpc>
                <a:spcPts val="4830"/>
              </a:lnSpc>
              <a:buFont typeface="Arial"/>
              <a:buChar char="•"/>
            </a:pPr>
            <a:r>
              <a:rPr lang="en-US" sz="3000" spc="15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High credit scores clustered around 700–750.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07108" y="1979134"/>
            <a:ext cx="9473784" cy="5477807"/>
          </a:xfrm>
          <a:custGeom>
            <a:avLst/>
            <a:gdLst/>
            <a:ahLst/>
            <a:cxnLst/>
            <a:rect r="r" b="b" t="t" l="l"/>
            <a:pathLst>
              <a:path h="5477807" w="9473784">
                <a:moveTo>
                  <a:pt x="0" y="0"/>
                </a:moveTo>
                <a:lnTo>
                  <a:pt x="9473784" y="0"/>
                </a:lnTo>
                <a:lnTo>
                  <a:pt x="9473784" y="5477808"/>
                </a:lnTo>
                <a:lnTo>
                  <a:pt x="0" y="547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464" t="-37329" r="-62637" b="-2912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Income vs Debt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27066"/>
            <a:ext cx="14276933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2" indent="-323851" lvl="1">
              <a:lnSpc>
                <a:spcPts val="4530"/>
              </a:lnSpc>
              <a:buFont typeface="Arial"/>
              <a:buChar char="•"/>
            </a:pPr>
            <a:r>
              <a:rPr lang="en-US" sz="3000" spc="17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Scatter plot shows wide spread of debt across incomes.</a:t>
            </a:r>
          </a:p>
          <a:p>
            <a:pPr algn="l" marL="647702" indent="-323851" lvl="1">
              <a:lnSpc>
                <a:spcPts val="4530"/>
              </a:lnSpc>
              <a:buFont typeface="Arial"/>
              <a:buChar char="•"/>
            </a:pPr>
            <a:r>
              <a:rPr lang="en-US" sz="3000" spc="17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Some high-income customers carry large debts, potential credit risk.</a:t>
            </a:r>
          </a:p>
          <a:p>
            <a:pPr algn="l" marL="647702" indent="-323851" lvl="1">
              <a:lnSpc>
                <a:spcPts val="4530"/>
              </a:lnSpc>
              <a:buFont typeface="Arial"/>
              <a:buChar char="•"/>
            </a:pPr>
            <a:r>
              <a:rPr lang="en-US" sz="3000" spc="17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Opportunity to segment high-debt customers for targeted risk evaluation.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Fraud &amp; Errors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83616"/>
            <a:ext cx="11757591" cy="4866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9541" indent="-359770" lvl="1">
              <a:lnSpc>
                <a:spcPts val="5465"/>
              </a:lnSpc>
              <a:buFont typeface="Arial"/>
              <a:buChar char="•"/>
            </a:pPr>
            <a:r>
              <a:rPr lang="en-US" b="true" sz="3332" spc="18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Fraud Rate</a:t>
            </a:r>
            <a:r>
              <a:rPr lang="en-US" sz="3332" spc="18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0.15%</a:t>
            </a:r>
          </a:p>
          <a:p>
            <a:pPr algn="l" marL="719541" indent="-359770" lvl="1">
              <a:lnSpc>
                <a:spcPts val="5465"/>
              </a:lnSpc>
              <a:buFont typeface="Arial"/>
              <a:buChar char="•"/>
            </a:pPr>
            <a:r>
              <a:rPr lang="en-US" b="true" sz="3332" spc="18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Error Rate:</a:t>
            </a:r>
            <a:r>
              <a:rPr lang="en-US" sz="3332" spc="18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1.58%</a:t>
            </a:r>
          </a:p>
          <a:p>
            <a:pPr algn="l">
              <a:lnSpc>
                <a:spcPts val="5465"/>
              </a:lnSpc>
            </a:pPr>
          </a:p>
          <a:p>
            <a:pPr algn="l" marL="719541" indent="-359770" lvl="1">
              <a:lnSpc>
                <a:spcPts val="5465"/>
              </a:lnSpc>
              <a:buFont typeface="Arial"/>
              <a:buChar char="•"/>
            </a:pPr>
            <a:r>
              <a:rPr lang="en-US" sz="3332" spc="18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Most common errors: Insufficient Balance, Bad PIN, Technical Glitch.</a:t>
            </a:r>
          </a:p>
          <a:p>
            <a:pPr algn="l" marL="719541" indent="-359770" lvl="1">
              <a:lnSpc>
                <a:spcPts val="5465"/>
              </a:lnSpc>
              <a:buFont typeface="Arial"/>
              <a:buChar char="•"/>
            </a:pPr>
            <a:r>
              <a:rPr lang="en-US" sz="3332" spc="18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33% of fraud labels missing but no bias detected (random missingness).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148482"/>
            <a:ext cx="1641779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4"/>
              </a:lnSpc>
              <a:spcBef>
                <a:spcPct val="0"/>
              </a:spcBef>
            </a:pPr>
            <a:r>
              <a:rPr lang="en-US" b="true" sz="3328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Insight</a:t>
            </a:r>
            <a:r>
              <a:rPr lang="en-US" sz="3328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Focus fraud detection models on labeled data, while exploring semi-supervised methods for unlabeled cases.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54841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Takeaways &amp; 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08465"/>
            <a:ext cx="12596977" cy="7119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3057" indent="-411528" lvl="1">
              <a:lnSpc>
                <a:spcPts val="7014"/>
              </a:lnSpc>
              <a:buFont typeface="Arial"/>
              <a:buChar char="•"/>
            </a:pPr>
            <a:r>
              <a:rPr lang="en-US" b="true" sz="3812" spc="21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Custome</a:t>
            </a:r>
            <a:r>
              <a:rPr lang="en-US" b="true" sz="3812" spc="21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 Profiling</a:t>
            </a:r>
            <a:r>
              <a:rPr lang="en-US" sz="3812" spc="21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Middle-aged, balanced gender, high debit card usage.</a:t>
            </a:r>
          </a:p>
          <a:p>
            <a:pPr algn="l" marL="823057" indent="-411528" lvl="1">
              <a:lnSpc>
                <a:spcPts val="7014"/>
              </a:lnSpc>
              <a:buFont typeface="Arial"/>
              <a:buChar char="•"/>
            </a:pPr>
            <a:r>
              <a:rPr lang="en-US" b="true" sz="3812" spc="21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Spending vs Repayment</a:t>
            </a:r>
            <a:r>
              <a:rPr lang="en-US" sz="3812" spc="21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Majority use debit, but high-income customers with high debt may represent risk.</a:t>
            </a:r>
          </a:p>
          <a:p>
            <a:pPr algn="l" marL="823057" indent="-411528" lvl="1">
              <a:lnSpc>
                <a:spcPts val="7014"/>
              </a:lnSpc>
              <a:buFont typeface="Arial"/>
              <a:buChar char="•"/>
            </a:pPr>
            <a:r>
              <a:rPr lang="en-US" b="true" sz="3812" spc="21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Fraud Detection</a:t>
            </a:r>
            <a:r>
              <a:rPr lang="en-US" sz="3812" spc="21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Low fraud rate but large unlabeled segment; consider improved labeling or anomaly detection.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4321"/>
            <a:ext cx="5013830" cy="5716087"/>
            <a:chOff x="0" y="0"/>
            <a:chExt cx="812800" cy="926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26644"/>
            </a:xfrm>
            <a:custGeom>
              <a:avLst/>
              <a:gdLst/>
              <a:ahLst/>
              <a:cxnLst/>
              <a:rect r="r" b="b" t="t" l="l"/>
              <a:pathLst>
                <a:path h="926644" w="812800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35427" t="0" r="-3542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10800000">
            <a:off x="11373067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4649132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436699"/>
            <a:ext cx="15827724" cy="2070401"/>
            <a:chOff x="0" y="0"/>
            <a:chExt cx="21103633" cy="27605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21103633" cy="169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03. Power BI Dashboard</a:t>
              </a:r>
              <a:r>
                <a:rPr lang="en-US" b="true" sz="7600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08059"/>
              <a:ext cx="21103633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Interactive visuals for exploring fraud patterns, customer demograph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ics, and transaction trends.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1733" y="0"/>
            <a:ext cx="18691466" cy="10513950"/>
          </a:xfrm>
          <a:custGeom>
            <a:avLst/>
            <a:gdLst/>
            <a:ahLst/>
            <a:cxnLst/>
            <a:rect r="r" b="b" t="t" l="l"/>
            <a:pathLst>
              <a:path h="10513950" w="18691466">
                <a:moveTo>
                  <a:pt x="0" y="0"/>
                </a:moveTo>
                <a:lnTo>
                  <a:pt x="18691466" y="0"/>
                </a:lnTo>
                <a:lnTo>
                  <a:pt x="18691466" y="10513950"/>
                </a:lnTo>
                <a:lnTo>
                  <a:pt x="0" y="10513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54" t="-34980" r="-46529" b="-1870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04875"/>
            <a:ext cx="6597959" cy="215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  <a:r>
              <a:rPr lang="en-US" b="true" sz="6999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Project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79265" y="2689036"/>
            <a:ext cx="12680035" cy="561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877" indent="-364438" lvl="1">
              <a:lnSpc>
                <a:spcPts val="6346"/>
              </a:lnSpc>
              <a:buFont typeface="Arial"/>
              <a:buChar char="•"/>
            </a:pPr>
            <a:r>
              <a:rPr lang="en-US" b="true" sz="3375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Dataset:  </a:t>
            </a:r>
            <a:r>
              <a:rPr lang="en-US" sz="3375" u="sng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  <a:hlinkClick r:id="rId2" tooltip="https://www.kaggle.com/datasets/computingvictor/transactions-fraud-datasets/data"/>
              </a:rPr>
              <a:t>Kaggle </a:t>
            </a:r>
            <a:r>
              <a:rPr lang="en-US" sz="3375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Link</a:t>
            </a:r>
          </a:p>
          <a:p>
            <a:pPr algn="l" marL="728877" indent="-364438" lvl="1">
              <a:lnSpc>
                <a:spcPts val="6346"/>
              </a:lnSpc>
              <a:buFont typeface="Arial"/>
              <a:buChar char="•"/>
            </a:pPr>
            <a:r>
              <a:rPr lang="en-US" b="true" sz="3375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Shape</a:t>
            </a:r>
            <a:r>
              <a:rPr lang="en-US" sz="3375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:  13,305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,915 rows × 22 columns</a:t>
            </a:r>
          </a:p>
          <a:p>
            <a:pPr algn="l" marL="728877" indent="-364438" lvl="1">
              <a:lnSpc>
                <a:spcPts val="6346"/>
              </a:lnSpc>
              <a:buFont typeface="Arial"/>
              <a:buChar char="•"/>
            </a:pPr>
            <a:r>
              <a:rPr lang="en-US" b="true" sz="3375" u="none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Features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:</a:t>
            </a:r>
          </a:p>
          <a:p>
            <a:pPr algn="l" marL="1457753" indent="-485918" lvl="2">
              <a:lnSpc>
                <a:spcPts val="6346"/>
              </a:lnSpc>
              <a:buFont typeface="Arial"/>
              <a:buChar char="⚬"/>
            </a:pP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Transactional:  id, date, amount, merchant info, errors</a:t>
            </a:r>
          </a:p>
          <a:p>
            <a:pPr algn="l" marL="1457753" indent="-485918" lvl="2">
              <a:lnSpc>
                <a:spcPts val="6346"/>
              </a:lnSpc>
              <a:buFont typeface="Arial"/>
              <a:buChar char="⚬"/>
            </a:pP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Cu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st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omer:  client_id, age, gender, inc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o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me, debt, credit_score</a:t>
            </a:r>
          </a:p>
          <a:p>
            <a:pPr algn="l" marL="1457753" indent="-485918" lvl="2">
              <a:lnSpc>
                <a:spcPts val="6346"/>
              </a:lnSpc>
              <a:buFont typeface="Arial"/>
              <a:buChar char="⚬"/>
            </a:pP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C</a:t>
            </a: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ard:  card_id, brand, type, limit, chip usage</a:t>
            </a:r>
          </a:p>
          <a:p>
            <a:pPr algn="l" marL="1457753" indent="-485918" lvl="2">
              <a:lnSpc>
                <a:spcPts val="6346"/>
              </a:lnSpc>
              <a:buFont typeface="Arial"/>
              <a:buChar char="⚬"/>
            </a:pPr>
            <a:r>
              <a:rPr lang="en-US" sz="3375" u="none">
                <a:solidFill>
                  <a:srgbClr val="05111D"/>
                </a:solidFill>
                <a:latin typeface="Cooper Hewitt"/>
                <a:ea typeface="Cooper Hewitt"/>
                <a:cs typeface="Cooper Hewitt"/>
                <a:sym typeface="Cooper Hewitt"/>
              </a:rPr>
              <a:t>Target:  fraud_label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0800000">
            <a:off x="-1084944" y="4431636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8"/>
                </a:lnTo>
                <a:lnTo>
                  <a:pt x="5203818" y="6102558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2191121" y="6173973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63423" cy="10287000"/>
          </a:xfrm>
          <a:custGeom>
            <a:avLst/>
            <a:gdLst/>
            <a:ahLst/>
            <a:cxnLst/>
            <a:rect r="r" b="b" t="t" l="l"/>
            <a:pathLst>
              <a:path h="10287000" w="18463423">
                <a:moveTo>
                  <a:pt x="0" y="0"/>
                </a:moveTo>
                <a:lnTo>
                  <a:pt x="18463423" y="0"/>
                </a:lnTo>
                <a:lnTo>
                  <a:pt x="184634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476" t="-34379" r="-37769" b="-2033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9301" y="0"/>
            <a:ext cx="18646602" cy="10287000"/>
          </a:xfrm>
          <a:custGeom>
            <a:avLst/>
            <a:gdLst/>
            <a:ahLst/>
            <a:cxnLst/>
            <a:rect r="r" b="b" t="t" l="l"/>
            <a:pathLst>
              <a:path h="10287000" w="18646602">
                <a:moveTo>
                  <a:pt x="0" y="0"/>
                </a:moveTo>
                <a:lnTo>
                  <a:pt x="18646602" y="0"/>
                </a:lnTo>
                <a:lnTo>
                  <a:pt x="186466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23" t="-34423" r="-37501" b="-2048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63284" y="3537682"/>
            <a:ext cx="1180181" cy="1168496"/>
          </a:xfrm>
          <a:custGeom>
            <a:avLst/>
            <a:gdLst/>
            <a:ahLst/>
            <a:cxnLst/>
            <a:rect r="r" b="b" t="t" l="l"/>
            <a:pathLst>
              <a:path h="1168496" w="1180181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246249" y="3537682"/>
            <a:ext cx="1180181" cy="1168496"/>
          </a:xfrm>
          <a:custGeom>
            <a:avLst/>
            <a:gdLst/>
            <a:ahLst/>
            <a:cxnLst/>
            <a:rect r="r" b="b" t="t" l="l"/>
            <a:pathLst>
              <a:path h="1168496" w="1180181">
                <a:moveTo>
                  <a:pt x="0" y="0"/>
                </a:moveTo>
                <a:lnTo>
                  <a:pt x="1180181" y="0"/>
                </a:lnTo>
                <a:lnTo>
                  <a:pt x="1180181" y="1168496"/>
                </a:lnTo>
                <a:lnTo>
                  <a:pt x="0" y="1168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105989" y="5595638"/>
            <a:ext cx="469477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u="sng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  <a:hlinkClick r:id="rId4" tooltip="https://github.com/rahmamo1/financial-transactions-analysis.git"/>
              </a:rPr>
              <a:t>GitHub Repo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87239" y="5595638"/>
            <a:ext cx="469477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u="sng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  <a:hlinkClick r:id="rId5" tooltip="https://app.powerbi.com/groups/me/reports/584cf774-a543-43a0-91bc-bccbbd96988f/1e4cafc2fca13d713286?bookmarkGuid=1dc88edc-9c99-4366-8af1-5f134fa706b9&amp;bookmarkUsage=1&amp;ctid=aadc0e0a-65ee-471a-99a1-9f86faecbaed&amp;portalSessionId=7d88449e-720c-4b88-8da2-886b3e4ffebd&amp;fromEntryPoint=export"/>
              </a:rPr>
              <a:t>Power Bi Dashboard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7655467" y="-150382"/>
            <a:ext cx="2945323" cy="10587763"/>
          </a:xfrm>
          <a:custGeom>
            <a:avLst/>
            <a:gdLst/>
            <a:ahLst/>
            <a:cxnLst/>
            <a:rect r="r" b="b" t="t" l="l"/>
            <a:pathLst>
              <a:path h="10587763" w="294532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308395" y="-150382"/>
            <a:ext cx="2945323" cy="10587763"/>
          </a:xfrm>
          <a:custGeom>
            <a:avLst/>
            <a:gdLst/>
            <a:ahLst/>
            <a:cxnLst/>
            <a:rect r="r" b="b" t="t" l="l"/>
            <a:pathLst>
              <a:path h="10587763" w="2945323">
                <a:moveTo>
                  <a:pt x="0" y="0"/>
                </a:moveTo>
                <a:lnTo>
                  <a:pt x="2945323" y="0"/>
                </a:lnTo>
                <a:lnTo>
                  <a:pt x="2945323" y="10587764"/>
                </a:lnTo>
                <a:lnTo>
                  <a:pt x="0" y="105877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45680" y="-83844"/>
            <a:ext cx="8903455" cy="10587763"/>
            <a:chOff x="0" y="0"/>
            <a:chExt cx="11871273" cy="14117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944175" y="0"/>
              <a:ext cx="3927098" cy="14117018"/>
            </a:xfrm>
            <a:custGeom>
              <a:avLst/>
              <a:gdLst/>
              <a:ahLst/>
              <a:cxnLst/>
              <a:rect r="r" b="b" t="t" l="l"/>
              <a:pathLst>
                <a:path h="14117018" w="392709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965198" y="0"/>
              <a:ext cx="3927098" cy="14117018"/>
            </a:xfrm>
            <a:custGeom>
              <a:avLst/>
              <a:gdLst/>
              <a:ahLst/>
              <a:cxnLst/>
              <a:rect r="r" b="b" t="t" l="l"/>
              <a:pathLst>
                <a:path h="14117018" w="3927098">
                  <a:moveTo>
                    <a:pt x="0" y="0"/>
                  </a:moveTo>
                  <a:lnTo>
                    <a:pt x="3927097" y="0"/>
                  </a:lnTo>
                  <a:lnTo>
                    <a:pt x="3927097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7098" cy="14117018"/>
            </a:xfrm>
            <a:custGeom>
              <a:avLst/>
              <a:gdLst/>
              <a:ahLst/>
              <a:cxnLst/>
              <a:rect r="r" b="b" t="t" l="l"/>
              <a:pathLst>
                <a:path h="14117018" w="3927098">
                  <a:moveTo>
                    <a:pt x="0" y="0"/>
                  </a:moveTo>
                  <a:lnTo>
                    <a:pt x="3927098" y="0"/>
                  </a:lnTo>
                  <a:lnTo>
                    <a:pt x="3927098" y="14117018"/>
                  </a:lnTo>
                  <a:lnTo>
                    <a:pt x="0" y="14117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270976" y="1257775"/>
            <a:ext cx="7988324" cy="2493510"/>
            <a:chOff x="0" y="0"/>
            <a:chExt cx="2103921" cy="6567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3921" cy="656727"/>
            </a:xfrm>
            <a:custGeom>
              <a:avLst/>
              <a:gdLst/>
              <a:ahLst/>
              <a:cxnLst/>
              <a:rect r="r" b="b" t="t" l="l"/>
              <a:pathLst>
                <a:path h="656727" w="2103921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B8C0C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103921" cy="732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23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70976" y="3963282"/>
            <a:ext cx="7988324" cy="2493510"/>
            <a:chOff x="0" y="0"/>
            <a:chExt cx="2103921" cy="656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03921" cy="656727"/>
            </a:xfrm>
            <a:custGeom>
              <a:avLst/>
              <a:gdLst/>
              <a:ahLst/>
              <a:cxnLst/>
              <a:rect r="r" b="b" t="t" l="l"/>
              <a:pathLst>
                <a:path h="656727" w="2103921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B8C0C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103921" cy="732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23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70976" y="6668790"/>
            <a:ext cx="7988324" cy="2493510"/>
            <a:chOff x="0" y="0"/>
            <a:chExt cx="2103921" cy="6567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03921" cy="656727"/>
            </a:xfrm>
            <a:custGeom>
              <a:avLst/>
              <a:gdLst/>
              <a:ahLst/>
              <a:cxnLst/>
              <a:rect r="r" b="b" t="t" l="l"/>
              <a:pathLst>
                <a:path h="656727" w="2103921">
                  <a:moveTo>
                    <a:pt x="24229" y="0"/>
                  </a:moveTo>
                  <a:lnTo>
                    <a:pt x="2079692" y="0"/>
                  </a:lnTo>
                  <a:cubicBezTo>
                    <a:pt x="2093073" y="0"/>
                    <a:pt x="2103921" y="10848"/>
                    <a:pt x="2103921" y="24229"/>
                  </a:cubicBezTo>
                  <a:lnTo>
                    <a:pt x="2103921" y="632498"/>
                  </a:lnTo>
                  <a:cubicBezTo>
                    <a:pt x="2103921" y="645879"/>
                    <a:pt x="2093073" y="656727"/>
                    <a:pt x="2079692" y="656727"/>
                  </a:cubicBezTo>
                  <a:lnTo>
                    <a:pt x="24229" y="656727"/>
                  </a:lnTo>
                  <a:cubicBezTo>
                    <a:pt x="10848" y="656727"/>
                    <a:pt x="0" y="645879"/>
                    <a:pt x="0" y="632498"/>
                  </a:cubicBezTo>
                  <a:lnTo>
                    <a:pt x="0" y="24229"/>
                  </a:lnTo>
                  <a:cubicBezTo>
                    <a:pt x="0" y="10848"/>
                    <a:pt x="10848" y="0"/>
                    <a:pt x="24229" y="0"/>
                  </a:cubicBezTo>
                  <a:close/>
                </a:path>
              </a:pathLst>
            </a:custGeom>
            <a:solidFill>
              <a:srgbClr val="B8C0C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2103921" cy="732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32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73668" y="1364705"/>
            <a:ext cx="653897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338404" y="1790155"/>
            <a:ext cx="5853467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Data Preprocessing</a:t>
            </a:r>
          </a:p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&amp; Cleaning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06620" y="1638564"/>
            <a:ext cx="79928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</a:pPr>
            <a:r>
              <a:rPr lang="en-US" b="true" sz="3500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33205" y="4726982"/>
            <a:ext cx="3863865" cy="83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4"/>
              </a:lnSpc>
              <a:spcBef>
                <a:spcPct val="0"/>
              </a:spcBef>
            </a:pPr>
            <a:r>
              <a:rPr lang="en-US" b="true" sz="4662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  <a:r>
              <a:rPr lang="en-US" b="true" sz="4662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</a:t>
            </a:r>
            <a:r>
              <a:rPr lang="en-US" b="true" sz="4662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ata Analysis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06620" y="4380785"/>
            <a:ext cx="79928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</a:pPr>
            <a:r>
              <a:rPr lang="en-US" b="true" sz="3500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33205" y="7124970"/>
            <a:ext cx="386386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8"/>
              </a:lnSpc>
            </a:pPr>
            <a:r>
              <a:rPr lang="en-US" sz="4349" b="true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Power BI</a:t>
            </a:r>
          </a:p>
          <a:p>
            <a:pPr algn="ctr" marL="0" indent="0" lvl="0">
              <a:lnSpc>
                <a:spcPts val="5218"/>
              </a:lnSpc>
              <a:spcBef>
                <a:spcPct val="0"/>
              </a:spcBef>
            </a:pPr>
            <a:r>
              <a:rPr lang="en-US" b="true" sz="4349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Dashboard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06620" y="7123006"/>
            <a:ext cx="79928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50"/>
              </a:lnSpc>
            </a:pPr>
            <a:r>
              <a:rPr lang="en-US" b="true" sz="3500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828675"/>
            <a:ext cx="7237824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90"/>
              </a:lnSpc>
            </a:pPr>
            <a:r>
              <a:rPr lang="en-US" b="true" sz="7075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Table of</a:t>
            </a:r>
          </a:p>
          <a:p>
            <a:pPr algn="just">
              <a:lnSpc>
                <a:spcPts val="8490"/>
              </a:lnSpc>
              <a:spcBef>
                <a:spcPct val="0"/>
              </a:spcBef>
            </a:pPr>
            <a:r>
              <a:rPr lang="en-US" b="true" sz="7075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Cont</a:t>
            </a:r>
            <a:r>
              <a:rPr lang="en-US" b="true" sz="7075">
                <a:solidFill>
                  <a:srgbClr val="05111D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ents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4321"/>
            <a:ext cx="5013830" cy="5716087"/>
            <a:chOff x="0" y="0"/>
            <a:chExt cx="812800" cy="926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26644"/>
            </a:xfrm>
            <a:custGeom>
              <a:avLst/>
              <a:gdLst/>
              <a:ahLst/>
              <a:cxnLst/>
              <a:rect r="r" b="b" t="t" l="l"/>
              <a:pathLst>
                <a:path h="926644" w="812800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35427" t="0" r="-3542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10800000">
            <a:off x="11373067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4649132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436699"/>
            <a:ext cx="15548185" cy="2603801"/>
            <a:chOff x="0" y="0"/>
            <a:chExt cx="20730913" cy="34717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20730913" cy="169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01. </a:t>
              </a:r>
              <a:r>
                <a:rPr lang="en-US" b="true" sz="7600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Data Preprocessing &amp; Cleaning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08059"/>
              <a:ext cx="20730913" cy="1463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Standard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ized transaction values, handl</a:t>
              </a:r>
              <a:r>
                <a:rPr lang="en-US" b="true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d</a:t>
              </a:r>
              <a:r>
                <a:rPr lang="en-US" b="true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 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mis</a:t>
              </a:r>
              <a:r>
                <a:rPr lang="en-US" b="true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s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ing da</a:t>
              </a:r>
              <a:r>
                <a:rPr lang="en-US" b="true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ta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, optimized data types, and engineered new features to ensure dataset quality and analytical readiness.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1639767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4915832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P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reprocessing – Transaction Amount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89992"/>
            <a:ext cx="12217282" cy="801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7004" indent="-313502" lvl="1">
              <a:lnSpc>
                <a:spcPts val="5285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Initial Issue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am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ount column stored as strings with currency symbols ($)</a:t>
            </a:r>
          </a:p>
          <a:p>
            <a:pPr algn="just" marL="627004" indent="-313502" lvl="1">
              <a:lnSpc>
                <a:spcPts val="5285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Step 1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Removed $ signs from all values</a:t>
            </a:r>
          </a:p>
          <a:p>
            <a:pPr algn="just" marL="627004" indent="-313502" lvl="1">
              <a:lnSpc>
                <a:spcPts val="5285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Step 2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Converted column to numeric type</a:t>
            </a:r>
          </a:p>
          <a:p>
            <a:pPr algn="just" marL="627004" indent="-313502" lvl="1">
              <a:lnSpc>
                <a:spcPts val="5285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Financial Interpretation:</a:t>
            </a:r>
          </a:p>
          <a:p>
            <a:pPr algn="just" marL="1254009" indent="-418003" lvl="2">
              <a:lnSpc>
                <a:spcPts val="5285"/>
              </a:lnSpc>
              <a:buFont typeface="Arial"/>
              <a:buChar char="⚬"/>
            </a:pP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Positive values = </a:t>
            </a: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Credits 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(inflows to account)</a:t>
            </a:r>
          </a:p>
          <a:p>
            <a:pPr algn="just" marL="1254009" indent="-418003" lvl="2">
              <a:lnSpc>
                <a:spcPts val="5285"/>
              </a:lnSpc>
              <a:buFont typeface="Arial"/>
              <a:buChar char="⚬"/>
            </a:pP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Negative values = </a:t>
            </a: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Debits 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(outflows)</a:t>
            </a:r>
          </a:p>
          <a:p>
            <a:pPr algn="just" marL="627004" indent="-313502" lvl="1">
              <a:lnSpc>
                <a:spcPts val="5285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Feature Engineering:</a:t>
            </a:r>
          </a:p>
          <a:p>
            <a:pPr algn="just" marL="1254009" indent="-418003" lvl="2">
              <a:lnSpc>
                <a:spcPts val="5285"/>
              </a:lnSpc>
              <a:buFont typeface="Arial"/>
              <a:buChar char="⚬"/>
            </a:pP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credit_amount → captures positive inflows</a:t>
            </a:r>
          </a:p>
          <a:p>
            <a:pPr algn="just" marL="1254009" indent="-418003" lvl="2">
              <a:lnSpc>
                <a:spcPts val="5285"/>
              </a:lnSpc>
              <a:buFont typeface="Arial"/>
              <a:buChar char="⚬"/>
            </a:pP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debit_amount → captures absolute value of outflows</a:t>
            </a:r>
          </a:p>
          <a:p>
            <a:pPr algn="just" marL="627004" indent="-313502" lvl="1">
              <a:lnSpc>
                <a:spcPts val="5285"/>
              </a:lnSpc>
              <a:buFont typeface="Arial"/>
              <a:buChar char="•"/>
            </a:pPr>
            <a:r>
              <a:rPr lang="en-US" b="true" sz="2904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Impact</a:t>
            </a:r>
            <a:r>
              <a:rPr lang="en-US" sz="2904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Ensured transaction amounts are usable for analysis and separated spending vs. refunds</a:t>
            </a:r>
          </a:p>
          <a:p>
            <a:pPr algn="just">
              <a:lnSpc>
                <a:spcPts val="528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 P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reprocessing – Dates &amp; 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42605"/>
            <a:ext cx="12569859" cy="615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9190" indent="-359595" lvl="1">
              <a:lnSpc>
                <a:spcPts val="6062"/>
              </a:lnSpc>
              <a:buFont typeface="Arial"/>
              <a:buChar char="•"/>
            </a:pP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Converted a</a:t>
            </a: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ll dates into </a:t>
            </a:r>
            <a:r>
              <a:rPr lang="en-US" b="true" sz="333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standard datetime format</a:t>
            </a: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for time-series analysis</a:t>
            </a:r>
          </a:p>
          <a:p>
            <a:pPr algn="just" marL="719190" indent="-359595" lvl="1">
              <a:lnSpc>
                <a:spcPts val="6062"/>
              </a:lnSpc>
              <a:buFont typeface="Arial"/>
              <a:buChar char="•"/>
            </a:pP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Re</a:t>
            </a: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stricted dataset to realistic customer ages </a:t>
            </a:r>
            <a:r>
              <a:rPr lang="en-US" b="true" sz="333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(18–100 years)</a:t>
            </a:r>
          </a:p>
          <a:p>
            <a:pPr algn="just" marL="719190" indent="-359595" lvl="1">
              <a:lnSpc>
                <a:spcPts val="6062"/>
              </a:lnSpc>
              <a:buFont typeface="Arial"/>
              <a:buChar char="•"/>
            </a:pP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In</a:t>
            </a: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troduced </a:t>
            </a:r>
            <a:r>
              <a:rPr lang="en-US" b="true" sz="333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age groups </a:t>
            </a: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for better demographic segmentation:</a:t>
            </a:r>
          </a:p>
          <a:p>
            <a:pPr algn="just" marL="1438379" indent="-479460" lvl="2">
              <a:lnSpc>
                <a:spcPts val="6062"/>
              </a:lnSpc>
              <a:buFont typeface="Arial"/>
              <a:buChar char="⚬"/>
            </a:pP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18–25 | 26–35 | 36–45 | 46–55 | 56–65 | 65+</a:t>
            </a:r>
          </a:p>
          <a:p>
            <a:pPr algn="just" marL="719190" indent="-359595" lvl="1">
              <a:lnSpc>
                <a:spcPts val="6062"/>
              </a:lnSpc>
              <a:buFont typeface="Arial"/>
              <a:buChar char="•"/>
            </a:pPr>
            <a:r>
              <a:rPr lang="en-US" b="true" sz="3331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Impact</a:t>
            </a:r>
            <a:r>
              <a:rPr lang="en-US" sz="3331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Prepares the data for trend analysis, fraud distribution by age, and customer profiling</a:t>
            </a:r>
          </a:p>
          <a:p>
            <a:pPr algn="just">
              <a:lnSpc>
                <a:spcPts val="6062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020892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Handling Mi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ssing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89834"/>
            <a:ext cx="11470453" cy="523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2219" indent="-426110" lvl="1">
              <a:lnSpc>
                <a:spcPts val="7184"/>
              </a:lnSpc>
              <a:buFont typeface="Arial"/>
              <a:buChar char="•"/>
            </a:pPr>
            <a:r>
              <a:rPr lang="en-US" b="true" sz="39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Ex</a:t>
            </a:r>
            <a:r>
              <a:rPr lang="en-US" b="true" sz="39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tent of Missing Data</a:t>
            </a:r>
          </a:p>
          <a:p>
            <a:pPr algn="just" marL="1618081" indent="-539360" lvl="2">
              <a:lnSpc>
                <a:spcPts val="6820"/>
              </a:lnSpc>
              <a:buFont typeface="Arial"/>
              <a:buChar char="⚬"/>
            </a:pPr>
            <a:r>
              <a:rPr lang="en-US" b="true" sz="37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</a:t>
            </a:r>
            <a:r>
              <a:rPr lang="en-US" b="true" sz="37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rchant State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1.56M missing</a:t>
            </a:r>
          </a:p>
          <a:p>
            <a:pPr algn="just" marL="1618081" indent="-539360" lvl="2">
              <a:lnSpc>
                <a:spcPts val="6820"/>
              </a:lnSpc>
              <a:buFont typeface="Arial"/>
              <a:buChar char="⚬"/>
            </a:pPr>
            <a:r>
              <a:rPr lang="en-US" b="true" sz="37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ZIP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</a:t>
            </a:r>
            <a:r>
              <a:rPr lang="en-US" b="true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1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.65M</a:t>
            </a:r>
            <a:r>
              <a:rPr lang="en-US" b="true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mis</a:t>
            </a:r>
            <a:r>
              <a:rPr lang="en-US" b="true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s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</a:t>
            </a:r>
            <a:r>
              <a:rPr lang="en-US" b="true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</a:t>
            </a:r>
          </a:p>
          <a:p>
            <a:pPr algn="just" marL="1618081" indent="-539360" lvl="2">
              <a:lnSpc>
                <a:spcPts val="6820"/>
              </a:lnSpc>
              <a:buFont typeface="Arial"/>
              <a:buChar char="⚬"/>
            </a:pPr>
            <a:r>
              <a:rPr lang="en-US" b="true" sz="37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Errors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13.09M </a:t>
            </a:r>
            <a:r>
              <a:rPr lang="en-US" b="true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issing (≈98.4%)</a:t>
            </a:r>
          </a:p>
          <a:p>
            <a:pPr algn="just" marL="1618081" indent="-539360" lvl="2">
              <a:lnSpc>
                <a:spcPts val="6820"/>
              </a:lnSpc>
              <a:buFont typeface="Arial"/>
              <a:buChar char="⚬"/>
            </a:pPr>
            <a:r>
              <a:rPr lang="en-US" b="true" sz="3747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Fraud Labels</a:t>
            </a:r>
            <a:r>
              <a:rPr lang="en-US" sz="3747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: 4.39M missing (≈33%)</a:t>
            </a:r>
          </a:p>
          <a:p>
            <a:pPr algn="just">
              <a:lnSpc>
                <a:spcPts val="68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13246107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800000">
            <a:off x="16296957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95350"/>
            <a:ext cx="13200673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  <a:spcBef>
                <a:spcPct val="0"/>
              </a:spcBef>
            </a:pP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Handling Mi</a:t>
            </a:r>
            <a:r>
              <a:rPr lang="en-US" b="true" sz="4875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ssing Values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42367"/>
            <a:ext cx="12217407" cy="784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1979" indent="-330989" lvl="1">
              <a:lnSpc>
                <a:spcPts val="5794"/>
              </a:lnSpc>
              <a:buFont typeface="Arial"/>
              <a:buChar char="•"/>
            </a:pPr>
            <a:r>
              <a:rPr lang="en-US" b="true" sz="30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Handling Stra</a:t>
            </a:r>
            <a:r>
              <a:rPr lang="en-US" b="true" sz="30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tegy</a:t>
            </a:r>
          </a:p>
          <a:p>
            <a:pPr algn="just" marL="1280778" indent="-426926" lvl="2">
              <a:lnSpc>
                <a:spcPts val="5605"/>
              </a:lnSpc>
              <a:buFont typeface="Arial"/>
              <a:buChar char="⚬"/>
            </a:pPr>
            <a:r>
              <a:rPr lang="en-US" b="true" sz="29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Merchant State / ZIP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→ filled with “</a:t>
            </a:r>
            <a:r>
              <a:rPr lang="en-US" b="true" sz="29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Unknown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”</a:t>
            </a:r>
          </a:p>
          <a:p>
            <a:pPr algn="just" marL="1280778" indent="-426926" lvl="2">
              <a:lnSpc>
                <a:spcPts val="5605"/>
              </a:lnSpc>
              <a:buFont typeface="Arial"/>
              <a:buChar char="⚬"/>
            </a:pPr>
            <a:r>
              <a:rPr lang="en-US" b="true" sz="29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Errors 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→ treated as “</a:t>
            </a:r>
            <a:r>
              <a:rPr lang="en-US" b="true" sz="29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No Error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” (absence = successful transaction)</a:t>
            </a:r>
          </a:p>
          <a:p>
            <a:pPr algn="just" marL="1280778" indent="-426926" lvl="2">
              <a:lnSpc>
                <a:spcPts val="5605"/>
              </a:lnSpc>
              <a:buFont typeface="Arial"/>
              <a:buChar char="⚬"/>
            </a:pPr>
            <a:r>
              <a:rPr lang="en-US" b="true" sz="29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Fraud Labels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→ marked as “</a:t>
            </a:r>
            <a:r>
              <a:rPr lang="en-US" b="true" sz="29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Unlabeled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”, preserving 33% of data for potential semi-supervised analysis</a:t>
            </a:r>
          </a:p>
          <a:p>
            <a:pPr algn="just" marL="661979" indent="-330989" lvl="1">
              <a:lnSpc>
                <a:spcPts val="5794"/>
              </a:lnSpc>
              <a:buFont typeface="Arial"/>
              <a:buChar char="•"/>
            </a:pPr>
            <a:r>
              <a:rPr lang="en-US" b="true" sz="3066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Key Findings</a:t>
            </a:r>
          </a:p>
          <a:p>
            <a:pPr algn="just" marL="1280778" indent="-426926" lvl="2">
              <a:lnSpc>
                <a:spcPts val="5605"/>
              </a:lnSpc>
              <a:buFont typeface="Arial"/>
              <a:buChar char="⚬"/>
            </a:pP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Fraud label missingness is 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random, not systematic</a:t>
            </a:r>
          </a:p>
          <a:p>
            <a:pPr algn="just" marL="1921167" indent="-480292" lvl="3">
              <a:lnSpc>
                <a:spcPts val="5605"/>
              </a:lnSpc>
              <a:buFont typeface="Arial"/>
              <a:buChar char="￭"/>
            </a:pP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Avg. Amount: 43.03 (Missing) vs 42.95 (Non-Missi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g)</a:t>
            </a:r>
          </a:p>
          <a:p>
            <a:pPr algn="just" marL="1921167" indent="-480292" lvl="3">
              <a:lnSpc>
                <a:spcPts val="5605"/>
              </a:lnSpc>
              <a:buFont typeface="Arial"/>
              <a:buChar char="￭"/>
            </a:pP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Avg. C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redit Score: 713.88 (Missing) vs 713.93 (Non-Missing)</a:t>
            </a:r>
          </a:p>
          <a:p>
            <a:pPr algn="just" marL="1280778" indent="-426926" lvl="2">
              <a:lnSpc>
                <a:spcPts val="5605"/>
              </a:lnSpc>
              <a:buFont typeface="Arial"/>
              <a:buChar char="⚬"/>
            </a:pP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No me</a:t>
            </a:r>
            <a:r>
              <a:rPr lang="en-US" sz="2966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aningful bias between missing and complete records</a:t>
            </a:r>
          </a:p>
          <a:p>
            <a:pPr algn="just">
              <a:lnSpc>
                <a:spcPts val="560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4321"/>
            <a:ext cx="5013830" cy="5716087"/>
            <a:chOff x="0" y="0"/>
            <a:chExt cx="812800" cy="926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926644"/>
            </a:xfrm>
            <a:custGeom>
              <a:avLst/>
              <a:gdLst/>
              <a:ahLst/>
              <a:cxnLst/>
              <a:rect r="r" b="b" t="t" l="l"/>
              <a:pathLst>
                <a:path h="926644" w="812800">
                  <a:moveTo>
                    <a:pt x="88014" y="0"/>
                  </a:moveTo>
                  <a:lnTo>
                    <a:pt x="724786" y="0"/>
                  </a:lnTo>
                  <a:cubicBezTo>
                    <a:pt x="773395" y="0"/>
                    <a:pt x="812800" y="39405"/>
                    <a:pt x="812800" y="88014"/>
                  </a:cubicBezTo>
                  <a:lnTo>
                    <a:pt x="812800" y="838630"/>
                  </a:lnTo>
                  <a:cubicBezTo>
                    <a:pt x="812800" y="887238"/>
                    <a:pt x="773395" y="926644"/>
                    <a:pt x="724786" y="926644"/>
                  </a:cubicBezTo>
                  <a:lnTo>
                    <a:pt x="88014" y="926644"/>
                  </a:lnTo>
                  <a:cubicBezTo>
                    <a:pt x="39405" y="926644"/>
                    <a:pt x="0" y="887238"/>
                    <a:pt x="0" y="838630"/>
                  </a:cubicBezTo>
                  <a:lnTo>
                    <a:pt x="0" y="88014"/>
                  </a:lnTo>
                  <a:cubicBezTo>
                    <a:pt x="0" y="39405"/>
                    <a:pt x="39405" y="0"/>
                    <a:pt x="88014" y="0"/>
                  </a:cubicBezTo>
                  <a:close/>
                </a:path>
              </a:pathLst>
            </a:custGeom>
            <a:blipFill>
              <a:blip r:embed="rId2"/>
              <a:stretch>
                <a:fillRect l="-35558" t="0" r="-3555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-10800000">
            <a:off x="11373067" y="-713637"/>
            <a:ext cx="5203818" cy="6102558"/>
          </a:xfrm>
          <a:custGeom>
            <a:avLst/>
            <a:gdLst/>
            <a:ahLst/>
            <a:cxnLst/>
            <a:rect r="r" b="b" t="t" l="l"/>
            <a:pathLst>
              <a:path h="6102558" w="5203818">
                <a:moveTo>
                  <a:pt x="5203818" y="0"/>
                </a:moveTo>
                <a:lnTo>
                  <a:pt x="0" y="0"/>
                </a:lnTo>
                <a:lnTo>
                  <a:pt x="0" y="6102559"/>
                </a:lnTo>
                <a:lnTo>
                  <a:pt x="5203818" y="6102559"/>
                </a:lnTo>
                <a:lnTo>
                  <a:pt x="52038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14649132" y="1028700"/>
            <a:ext cx="3638868" cy="4267329"/>
          </a:xfrm>
          <a:custGeom>
            <a:avLst/>
            <a:gdLst/>
            <a:ahLst/>
            <a:cxnLst/>
            <a:rect r="r" b="b" t="t" l="l"/>
            <a:pathLst>
              <a:path h="4267329" w="3638868">
                <a:moveTo>
                  <a:pt x="3638868" y="0"/>
                </a:moveTo>
                <a:lnTo>
                  <a:pt x="0" y="0"/>
                </a:lnTo>
                <a:lnTo>
                  <a:pt x="0" y="4267329"/>
                </a:lnTo>
                <a:lnTo>
                  <a:pt x="3638868" y="4267329"/>
                </a:lnTo>
                <a:lnTo>
                  <a:pt x="36388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436699"/>
            <a:ext cx="15548185" cy="2070401"/>
            <a:chOff x="0" y="0"/>
            <a:chExt cx="20730913" cy="276053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52400"/>
              <a:ext cx="20730913" cy="1690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60"/>
                </a:lnSpc>
              </a:pPr>
              <a:r>
                <a:rPr lang="en-US" b="true" sz="7600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 02. </a:t>
              </a:r>
              <a:r>
                <a:rPr lang="en-US" b="true" sz="7600">
                  <a:solidFill>
                    <a:srgbClr val="05111D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Data Analysis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08059"/>
              <a:ext cx="20730913" cy="752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Explore customer demograph</a:t>
              </a:r>
              <a:r>
                <a:rPr lang="en-US" sz="3000" u="none">
                  <a:solidFill>
                    <a:srgbClr val="05111D"/>
                  </a:solidFill>
                  <a:latin typeface="Cooper Hewitt"/>
                  <a:ea typeface="Cooper Hewitt"/>
                  <a:cs typeface="Cooper Hewitt"/>
                  <a:sym typeface="Cooper Hewitt"/>
                </a:rPr>
                <a:t>ics, transaction behaviors, and fraud patterns.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Comprehensive Credit Card Fraud Detection</dc:description>
  <dc:identifier>DAGz0hwTijY</dc:identifier>
  <dcterms:modified xsi:type="dcterms:W3CDTF">2011-08-01T06:04:30Z</dcterms:modified>
  <cp:revision>1</cp:revision>
  <dc:title>Presentation - Financial Transactions Analysis</dc:title>
</cp:coreProperties>
</file>